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9" r:id="rId3"/>
    <p:sldId id="285" r:id="rId4"/>
    <p:sldId id="287" r:id="rId5"/>
    <p:sldId id="274" r:id="rId6"/>
    <p:sldId id="286" r:id="rId7"/>
    <p:sldId id="280" r:id="rId8"/>
    <p:sldId id="290" r:id="rId9"/>
    <p:sldId id="288" r:id="rId10"/>
    <p:sldId id="289" r:id="rId11"/>
    <p:sldId id="291" r:id="rId12"/>
    <p:sldId id="292" r:id="rId13"/>
    <p:sldId id="294" r:id="rId14"/>
    <p:sldId id="293" r:id="rId15"/>
    <p:sldId id="295" r:id="rId16"/>
    <p:sldId id="303" r:id="rId17"/>
    <p:sldId id="308" r:id="rId18"/>
    <p:sldId id="299" r:id="rId19"/>
    <p:sldId id="304" r:id="rId20"/>
    <p:sldId id="300" r:id="rId21"/>
    <p:sldId id="305" r:id="rId22"/>
    <p:sldId id="301" r:id="rId23"/>
    <p:sldId id="302" r:id="rId24"/>
    <p:sldId id="307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892-98D6-40A0-AEE5-70FE7533F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30459-B7CB-4127-B9FC-FE02A9016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D42C-4158-4234-A846-67E458CC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25BFA-204F-46BB-8A57-2638E382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E2F6-2B4D-4B36-9234-5F29B638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82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8350-C0AE-4459-8750-FE0698D6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71880-A460-47C8-B95F-134649FAF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614A-9866-49DC-B552-C5007A67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88E4-BDD3-42AD-9DE5-4580B5A7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1634-CBA2-4C2C-8077-AEB482B0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804E4-D5CD-422E-BD9A-0F896FBDA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42CC9-6CB7-4513-9CB3-60B96D2F2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1B4E0-BD33-4E28-9DAC-65AC170A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02C35-4417-4B64-916A-157D91B0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70E1-362E-429A-B812-0D9F19E9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9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7266-E39E-4CDA-842E-3BA98043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4DE-F43D-451C-8FBF-248AA922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D164-403A-408A-8E93-91083925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8519-8EA1-4B94-AAE9-D9E151A1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D8B2-7385-4464-BDCC-1AFA103C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98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7AA3-19FB-4843-B491-B6CE6C8A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E9324-84F5-47FD-A1E3-2BE51218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B3F8-6AB9-4F5A-9316-7B630F7A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D11CD-880D-44B4-A5B6-1690D653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9AC3-5E85-46A8-A66B-38B93550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17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DE0C-D0D7-4302-9CD4-2B2449DF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B165-39CE-43D0-8BFE-2D35D3168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A1906-ADEB-4777-8F5F-1052FA005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1FD1-5F9D-4FCE-8070-7B461097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2227A-21E9-418A-A798-CD0F828E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599F-C99D-45A1-A352-BED9C279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C5D1-7921-4975-B91D-6A57815B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F45AD-E0AF-41CD-AAED-58C64927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D04FF-175F-411D-8295-7676F1644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6D58E-8393-4859-AC74-F406F7780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AF399-ED0E-4345-9E0B-DDE921D7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902E9-28FE-4875-AD4C-53A67126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AE6A1-4733-4C8F-8686-D4105439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DC6CC-CBDA-45BE-B498-2D246492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18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E581-68A5-462D-9ED1-D05E47BC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F7F83-4221-43CB-8520-0AACC69B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34141-59B0-483C-BE18-87ACEB56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DC8F-A5C5-4737-BF7A-17F4E97E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35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65D26-C9DF-40AE-84DC-11B6C5F8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8544A-2BA2-4727-B512-A16CA20B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B30C0-C844-4C17-BC0A-58278752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71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FE2-0585-43B7-BBE9-46B85A42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D899-CCA0-4DB3-9104-980D3F3DC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5A636-C098-4956-8B90-B6C8270F1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F4B1B-DAFF-4667-8EF8-4A38E8B3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0B913-8047-4188-B426-0834806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61E3-64F8-4A9D-AEF6-C8C1681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07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7003-4137-400F-8EC4-D896069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2327F-B20B-412B-A605-231DCF5E7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89B3A-4F40-4BD4-A56A-50C0107A8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A2A20-7B40-45B0-A0E1-06CE9526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92EB-FB39-4124-9A5A-3C653BFF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ED35-8ADA-447C-9ADD-56EAA530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1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E4972-5BE0-4DB5-A36B-35A3F62A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19F8A-BACA-4043-9AF4-3152777E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2E553-1A39-44B2-B080-19BC6E59D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8254-494F-43E0-9A27-A84A8885722F}" type="datetimeFigureOut">
              <a:rPr lang="en-GB" smtClean="0"/>
              <a:t>07/11/2021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68F1E-5ADE-4E49-B96F-89DD0FAA0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2ED0-C263-4AA2-B86B-E2377790E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45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jp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9.jpg"/><Relationship Id="rId15" Type="http://schemas.openxmlformats.org/officeDocument/2006/relationships/image" Target="../media/image11.jpg"/><Relationship Id="rId10" Type="http://schemas.openxmlformats.org/officeDocument/2006/relationships/image" Target="../media/image20.png"/><Relationship Id="rId4" Type="http://schemas.openxmlformats.org/officeDocument/2006/relationships/image" Target="../media/image8.jpg"/><Relationship Id="rId9" Type="http://schemas.openxmlformats.org/officeDocument/2006/relationships/image" Target="../media/image19.png"/><Relationship Id="rId1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9.jpg"/><Relationship Id="rId10" Type="http://schemas.openxmlformats.org/officeDocument/2006/relationships/image" Target="../media/image10.jpg"/><Relationship Id="rId4" Type="http://schemas.openxmlformats.org/officeDocument/2006/relationships/image" Target="../media/image8.jp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.jpg"/><Relationship Id="rId10" Type="http://schemas.openxmlformats.org/officeDocument/2006/relationships/image" Target="../media/image10.jpg"/><Relationship Id="rId4" Type="http://schemas.openxmlformats.org/officeDocument/2006/relationships/image" Target="../media/image8.jp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C15A-E901-473A-9760-3601DF56C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17225"/>
          </a:xfrm>
        </p:spPr>
        <p:txBody>
          <a:bodyPr/>
          <a:lstStyle/>
          <a:p>
            <a:r>
              <a:rPr lang="en-GB" dirty="0"/>
              <a:t>A better way to estimate population sizes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7695D-53AA-4A79-8B35-76AAD9D6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98" y="1921397"/>
            <a:ext cx="7247202" cy="4834919"/>
          </a:xfrm>
          <a:prstGeom prst="rect">
            <a:avLst/>
          </a:prstGeom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36F0974B-B3A0-4383-98AD-D955BB870341}"/>
              </a:ext>
            </a:extLst>
          </p:cNvPr>
          <p:cNvSpPr/>
          <p:nvPr/>
        </p:nvSpPr>
        <p:spPr>
          <a:xfrm>
            <a:off x="4784687" y="169161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7273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638748"/>
              </p:ext>
            </p:extLst>
          </p:nvPr>
        </p:nvGraphicFramePr>
        <p:xfrm>
          <a:off x="294438" y="4707384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probability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</a:t>
                </a:r>
                <a:r>
                  <a:rPr lang="en-GB" b="1" dirty="0">
                    <a:solidFill>
                      <a:srgbClr val="7030A0"/>
                    </a:solidFill>
                  </a:rPr>
                  <a:t>0.7</a:t>
                </a:r>
                <a:r>
                  <a:rPr lang="en-GB" dirty="0"/>
                  <a:t> (i.e., 70%)</a:t>
                </a:r>
              </a:p>
              <a:p>
                <a:pPr marL="0" indent="0">
                  <a:buNone/>
                </a:pPr>
                <a:r>
                  <a:rPr lang="en-GB" dirty="0"/>
                  <a:t>What would our probability outcome be?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  <a:blipFill>
                <a:blip r:embed="rId2"/>
                <a:stretch>
                  <a:fillRect l="-1159" t="-6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52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69711FA-290D-41DE-9C83-3472E465BFB5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EC68EBB-857A-48F9-9215-0C5BBCACAE90}"/>
              </a:ext>
            </a:extLst>
          </p:cNvPr>
          <p:cNvSpPr/>
          <p:nvPr/>
        </p:nvSpPr>
        <p:spPr>
          <a:xfrm>
            <a:off x="1882065" y="449242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Time dependent model</a:t>
                </a:r>
              </a:p>
              <a:p>
                <a:r>
                  <a:rPr lang="en-GB" dirty="0"/>
                  <a:t>The probability that we capture an animal depends on the time (e.g. day)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= the capture probability for time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6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4571712"/>
            <a:ext cx="981330" cy="981330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05" y="4573258"/>
            <a:ext cx="981330" cy="979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/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/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/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/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/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/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/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/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90235B2B-1D9B-487D-860F-F2E42FE2ECEC}"/>
              </a:ext>
            </a:extLst>
          </p:cNvPr>
          <p:cNvSpPr/>
          <p:nvPr/>
        </p:nvSpPr>
        <p:spPr>
          <a:xfrm>
            <a:off x="6075830" y="449498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B874D7F-4C08-4B2E-BD81-59EB92CD4356}"/>
              </a:ext>
            </a:extLst>
          </p:cNvPr>
          <p:cNvSpPr/>
          <p:nvPr/>
        </p:nvSpPr>
        <p:spPr>
          <a:xfrm>
            <a:off x="1876195" y="569105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D096D6B-3C32-49CF-BC8C-362F5BC8B8A9}"/>
              </a:ext>
            </a:extLst>
          </p:cNvPr>
          <p:cNvSpPr/>
          <p:nvPr/>
        </p:nvSpPr>
        <p:spPr>
          <a:xfrm>
            <a:off x="6075830" y="568249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08682011-2DE5-440F-AEEC-CAB8E2391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41" y="4529650"/>
            <a:ext cx="2119923" cy="1074643"/>
          </a:xfrm>
          <a:prstGeom prst="rect">
            <a:avLst/>
          </a:prstGeom>
        </p:spPr>
      </p:pic>
      <p:pic>
        <p:nvPicPr>
          <p:cNvPr id="42" name="Picture 41" descr="A picture containing coin, object, echinoderm&#10;&#10;Description automatically generated">
            <a:extLst>
              <a:ext uri="{FF2B5EF4-FFF2-40B4-BE49-F238E27FC236}">
                <a16:creationId xmlns:a16="http://schemas.microsoft.com/office/drawing/2014/main" id="{268F0180-7808-4DCC-8E24-E61CE196F7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5748585"/>
            <a:ext cx="2039131" cy="1005583"/>
          </a:xfrm>
          <a:prstGeom prst="rect">
            <a:avLst/>
          </a:prstGeom>
        </p:spPr>
      </p:pic>
      <p:pic>
        <p:nvPicPr>
          <p:cNvPr id="45" name="Picture 44" descr="A picture containing coin, ceramic ware, porcelain&#10;&#10;Description automatically generated">
            <a:extLst>
              <a:ext uri="{FF2B5EF4-FFF2-40B4-BE49-F238E27FC236}">
                <a16:creationId xmlns:a16="http://schemas.microsoft.com/office/drawing/2014/main" id="{35194811-EAB7-4FC8-981E-16BBB635F9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69" y="5777055"/>
            <a:ext cx="985707" cy="985707"/>
          </a:xfrm>
          <a:prstGeom prst="rect">
            <a:avLst/>
          </a:prstGeom>
        </p:spPr>
      </p:pic>
      <p:pic>
        <p:nvPicPr>
          <p:cNvPr id="47" name="Picture 46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71EB9C5E-2AC6-406E-97C6-8D10B334F99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6456"/>
          <a:stretch/>
        </p:blipFill>
        <p:spPr>
          <a:xfrm>
            <a:off x="6653909" y="5715775"/>
            <a:ext cx="1053591" cy="1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" grpId="0" animBg="1"/>
      <p:bldP spid="9" grpId="0" build="p"/>
      <p:bldP spid="8" grpId="0"/>
      <p:bldP spid="10" grpId="0"/>
      <p:bldP spid="27" grpId="0"/>
      <p:bldP spid="28" grpId="0"/>
      <p:bldP spid="31" grpId="0"/>
      <p:bldP spid="32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75394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0.8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each day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4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754" t="-8203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778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Treats each individual uniquely</a:t>
                </a:r>
              </a:p>
              <a:p>
                <a:r>
                  <a:rPr lang="en-GB" dirty="0"/>
                  <a:t>The probability that we capture an animal depends on the individual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= the capture probability for individual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GB" dirty="0"/>
                  <a:t> is Sally’s capture probability)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7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r="-15000"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16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8644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44D0F-0FB5-4389-A59E-64CDE5F83F36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014337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</a:t>
                </a:r>
                <a:r>
                  <a:rPr lang="en-GB"/>
                  <a:t>each individual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𝑆𝑎𝑙𝑙𝑦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𝐵𝑎𝑟𝑟𝑦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1159" t="-6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65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The probability that we capture an animal varies depending on the past experience of the animal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capture</a:t>
                </a:r>
                <a:r>
                  <a:rPr lang="en-GB" dirty="0"/>
                  <a:t> probability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recapture </a:t>
                </a:r>
                <a:r>
                  <a:rPr lang="en-GB" dirty="0"/>
                  <a:t>probability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0380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0169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D3127-F0A7-4A45-A5D9-1AD962B274A8}"/>
              </a:ext>
            </a:extLst>
          </p:cNvPr>
          <p:cNvSpPr/>
          <p:nvPr/>
        </p:nvSpPr>
        <p:spPr>
          <a:xfrm>
            <a:off x="4215384" y="3035808"/>
            <a:ext cx="7767064" cy="200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3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the capture and recapture probabilities: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𝑎𝑝𝑡𝑢𝑟𝑒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4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2"/>
                <a:stretch>
                  <a:fillRect l="-1159" t="-5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70A8CBCB-ED22-4482-8D9C-3D709D19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43424"/>
              </p:ext>
            </p:extLst>
          </p:nvPr>
        </p:nvGraphicFramePr>
        <p:xfrm>
          <a:off x="294438" y="4738034"/>
          <a:ext cx="116031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Harry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0011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0.6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4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Capture probability by hand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We capture 15 individuals on day 1</a:t>
                </a:r>
              </a:p>
              <a:p>
                <a:pPr marL="0" indent="0" algn="ctr">
                  <a:buNone/>
                </a:pPr>
                <a:r>
                  <a:rPr lang="en-GB" dirty="0"/>
                  <a:t>We capture 20 individuals on day 2</a:t>
                </a:r>
              </a:p>
              <a:p>
                <a:pPr marL="0" indent="0" algn="ctr">
                  <a:buNone/>
                </a:pPr>
                <a:r>
                  <a:rPr lang="en-GB" dirty="0"/>
                  <a:t>We capture 10 individuals on day 3</a:t>
                </a:r>
              </a:p>
              <a:p>
                <a:pPr algn="ctr"/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What is the capture probability for day 1?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You can’t calculate this yet. The equation to calculate the day 1 capture probability is: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𝑐𝑎𝑢𝑔h𝑡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𝑎𝑛𝑖𝑚𝑎𝑙𝑠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Assume the total population was 30, what are the capture probabilities for each day?</a:t>
                </a:r>
              </a:p>
              <a:p>
                <a:endParaRPr lang="en-GB" dirty="0"/>
              </a:p>
              <a:p>
                <a:r>
                  <a:rPr lang="en-GB" dirty="0"/>
                  <a:t>We need to know how many animals </a:t>
                </a:r>
                <a:r>
                  <a:rPr lang="en-GB" i="1" dirty="0"/>
                  <a:t>could</a:t>
                </a:r>
                <a:r>
                  <a:rPr lang="en-GB" dirty="0"/>
                  <a:t> have been caught to estimate capture probabilities</a:t>
                </a:r>
              </a:p>
              <a:p>
                <a:r>
                  <a:rPr lang="en-GB" dirty="0"/>
                  <a:t>We need to know how many animals </a:t>
                </a:r>
                <a:r>
                  <a:rPr lang="en-GB" i="1" dirty="0"/>
                  <a:t>weren’t caught</a:t>
                </a:r>
                <a:r>
                  <a:rPr lang="en-GB" dirty="0"/>
                  <a:t> to estimate the population size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  <a:blipFill>
                <a:blip r:embed="rId2"/>
                <a:stretch>
                  <a:fillRect l="-499" t="-2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go from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FA404F-A262-4978-80B1-6B7CEE0E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40" y="1438205"/>
            <a:ext cx="10515600" cy="446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Let’s work with the equal capture model</a:t>
            </a:r>
            <a:endParaRPr lang="en-GB" b="1" i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𝟏𝟏𝟎𝟎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73925" t="-107895" r="-23871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210667" r="-23871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310667" r="-23871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2547670-FFD7-4634-B908-C59CCA407246}"/>
              </a:ext>
            </a:extLst>
          </p:cNvPr>
          <p:cNvSpPr/>
          <p:nvPr/>
        </p:nvSpPr>
        <p:spPr>
          <a:xfrm>
            <a:off x="5034281" y="3576467"/>
            <a:ext cx="566928" cy="5212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7D373-97AC-481F-81E5-42642E022897}"/>
              </a:ext>
            </a:extLst>
          </p:cNvPr>
          <p:cNvSpPr txBox="1"/>
          <p:nvPr/>
        </p:nvSpPr>
        <p:spPr>
          <a:xfrm>
            <a:off x="6570006" y="4997713"/>
            <a:ext cx="532754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two parameters we need to estimate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6850A-CD7B-40CA-9DD2-99EEFBF5797E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5518184" y="4021346"/>
            <a:ext cx="3715597" cy="97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D87DD-17FB-4EE6-B4DB-21F42DC85546}"/>
              </a:ext>
            </a:extLst>
          </p:cNvPr>
          <p:cNvSpPr/>
          <p:nvPr/>
        </p:nvSpPr>
        <p:spPr>
          <a:xfrm>
            <a:off x="1864312" y="2145332"/>
            <a:ext cx="10156054" cy="19685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3960B-9EDC-4CFA-B95F-68AE3F61D985}"/>
              </a:ext>
            </a:extLst>
          </p:cNvPr>
          <p:cNvSpPr txBox="1"/>
          <p:nvPr/>
        </p:nvSpPr>
        <p:spPr>
          <a:xfrm>
            <a:off x="4429279" y="4371646"/>
            <a:ext cx="5026120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What we are asking the model to solve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BD71A3-EBD7-4E3E-BE95-915B97718176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6942339" y="4113843"/>
            <a:ext cx="0" cy="25780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7149AF-7154-44E2-B3B4-699546B4CD1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 flipH="1">
            <a:off x="9233781" y="4108632"/>
            <a:ext cx="35857" cy="8890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CFB18-8964-45EB-99A6-3FAAEFB7BE6E}"/>
              </a:ext>
            </a:extLst>
          </p:cNvPr>
          <p:cNvSpPr/>
          <p:nvPr/>
        </p:nvSpPr>
        <p:spPr>
          <a:xfrm>
            <a:off x="6518910" y="2682875"/>
            <a:ext cx="5501456" cy="14257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/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18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capture probability,</a:t>
                </a:r>
                <a:r>
                  <a:rPr lang="en-GB" sz="18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𝟏𝟎𝟎𝟏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𝟏𝟏𝟎𝟎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are the number of individuals with those capture histories,</a:t>
                </a:r>
                <a:r>
                  <a:rPr lang="en-GB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1800" dirty="0"/>
                  <a:t> is the estimated number of animals that we never encountered (the frequency of unobserved animals)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blipFill>
                <a:blip r:embed="rId4"/>
                <a:stretch>
                  <a:fillRect l="-471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C8AE19-7E1E-4AFB-8FB8-D6D6D0B7ED4F}"/>
              </a:ext>
            </a:extLst>
          </p:cNvPr>
          <p:cNvSpPr/>
          <p:nvPr/>
        </p:nvSpPr>
        <p:spPr>
          <a:xfrm>
            <a:off x="4225290" y="2682875"/>
            <a:ext cx="2263140" cy="8501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22FDD-AE4A-47AA-BD66-BC37C1A8321F}"/>
              </a:ext>
            </a:extLst>
          </p:cNvPr>
          <p:cNvSpPr txBox="1"/>
          <p:nvPr/>
        </p:nvSpPr>
        <p:spPr>
          <a:xfrm>
            <a:off x="2283938" y="4995578"/>
            <a:ext cx="2543132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</a:t>
            </a:r>
            <a:r>
              <a:rPr lang="en-GB" sz="2400" b="1" dirty="0">
                <a:solidFill>
                  <a:srgbClr val="7030A0"/>
                </a:solidFill>
              </a:rPr>
              <a:t>observed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32DDA-6ED9-4E64-9C85-9B5D05B00C1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3555504" y="3533048"/>
            <a:ext cx="1292894" cy="14625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0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6" grpId="1" animBg="1"/>
      <p:bldP spid="12" grpId="0" animBg="1"/>
      <p:bldP spid="12" grpId="1" animBg="1"/>
      <p:bldP spid="18" grpId="0" animBg="1"/>
      <p:bldP spid="23" grpId="0"/>
      <p:bldP spid="25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0B1B-2172-4524-B879-E3AC2F2DB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5335"/>
          </a:xfrm>
        </p:spPr>
        <p:txBody>
          <a:bodyPr>
            <a:normAutofit/>
          </a:bodyPr>
          <a:lstStyle/>
          <a:p>
            <a:r>
              <a:rPr lang="en-GB" dirty="0"/>
              <a:t>Imagine we do trapping for 2 days</a:t>
            </a:r>
          </a:p>
          <a:p>
            <a:pPr lvl="1"/>
            <a:r>
              <a:rPr lang="en-GB" dirty="0"/>
              <a:t>Note that we are “blind” to the 00 CH</a:t>
            </a:r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3FB3D05-51E7-4C16-89F4-D6209A044A94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25 + 25 + 25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46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461" t="-9091" r="-87771" b="-41948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7461" t="-28000" r="-87771" b="-7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9506" t="-412000" r="-299506" b="-30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52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Why is imperfect detection important?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4C6D73B-366D-4DAD-B201-DCDEA1B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9" y="1977704"/>
            <a:ext cx="4485516" cy="34843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Question:</a:t>
            </a:r>
          </a:p>
          <a:p>
            <a:pPr marL="0" indent="0">
              <a:buNone/>
            </a:pPr>
            <a:r>
              <a:rPr lang="en-GB" dirty="0"/>
              <a:t>How many covid cases have there been in the UK?</a:t>
            </a:r>
          </a:p>
          <a:p>
            <a:pPr marL="0" indent="0">
              <a:buNone/>
            </a:pPr>
            <a:r>
              <a:rPr lang="en-GB" dirty="0"/>
              <a:t>Answer:</a:t>
            </a:r>
          </a:p>
          <a:p>
            <a:pPr marL="0" indent="0">
              <a:buNone/>
            </a:pPr>
            <a:r>
              <a:rPr lang="en-GB" dirty="0"/>
              <a:t>Unknown, but almost certainly more than 9.32 million.</a:t>
            </a:r>
          </a:p>
          <a:p>
            <a:pPr marL="0" indent="0">
              <a:buNone/>
            </a:pPr>
            <a:r>
              <a:rPr lang="en-GB" dirty="0"/>
              <a:t>Why:</a:t>
            </a:r>
          </a:p>
          <a:p>
            <a:pPr marL="0" indent="0">
              <a:buNone/>
            </a:pPr>
            <a:r>
              <a:rPr lang="en-GB" dirty="0"/>
              <a:t>We only know how many people have tested positively, </a:t>
            </a:r>
            <a:r>
              <a:rPr lang="en-GB" i="1" dirty="0"/>
              <a:t>of those who tested and reported</a:t>
            </a:r>
            <a:r>
              <a:rPr lang="en-GB" dirty="0"/>
              <a:t>.</a:t>
            </a: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BF302-7AD1-4969-9B6A-5A6252D27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8" t="15099" r="7454" b="14655"/>
          <a:stretch/>
        </p:blipFill>
        <p:spPr>
          <a:xfrm>
            <a:off x="4896433" y="1395938"/>
            <a:ext cx="6783838" cy="37855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0013-B344-4B18-AB8A-E58D7C12B558}"/>
                  </a:ext>
                </a:extLst>
              </p:cNvPr>
              <p:cNvSpPr txBox="1"/>
              <p:nvPr/>
            </p:nvSpPr>
            <p:spPr>
              <a:xfrm>
                <a:off x="511729" y="5763237"/>
                <a:ext cx="110336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We do not observe individuals who are covid positive but are asymptomatic, do not test and/or do not report. In MARK referred to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00" dirty="0"/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0013-B344-4B18-AB8A-E58D7C12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29" y="5763237"/>
                <a:ext cx="11033639" cy="954107"/>
              </a:xfrm>
              <a:prstGeom prst="rect">
                <a:avLst/>
              </a:prstGeom>
              <a:blipFill>
                <a:blip r:embed="rId3"/>
                <a:stretch>
                  <a:fillRect l="-939" t="-5732" r="-884" b="-17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2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B2CF8E05-E57A-4CB3-9671-572232BA893E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/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GB" sz="24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total number of unique animals caught (i.e. 25 + 25 + 25 in this example),</a:t>
                </a:r>
                <a:r>
                  <a:rPr lang="en-GB" sz="24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24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400" dirty="0"/>
                  <a:t> is the estimated number of animals that we never encountered,</a:t>
                </a:r>
              </a:p>
              <a:p>
                <a:r>
                  <a:rPr lang="en-GB" sz="2400" dirty="0"/>
                  <a:t>therefore,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blipFill>
                <a:blip r:embed="rId3"/>
                <a:stretch>
                  <a:fillRect l="-804" t="-307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×0.5×(1−0.5)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×(1−0.5)×0.5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1" i="1" kern="1200" smtClean="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×(1−0.5×(1−0.5)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36572" t="-109333" r="-270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206579" r="-270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310667" r="-270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3400" t="-410667" r="-16401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410667" r="-270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03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05B-E1F6-474F-A1A3-2447BE09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Rating values by “eye”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u="sng" dirty="0"/>
                  <a:t>Let’s try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u="sng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10</a:t>
                </a:r>
                <a:r>
                  <a:rPr lang="en-GB" u="sng" dirty="0"/>
                  <a:t> (i.e. we failed to encounter 10 animals)</a:t>
                </a:r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  <a:blipFill>
                <a:blip r:embed="rId2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519" t="-10667" r="-375000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056" t="-10667" r="-651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5060" t="-109211" r="-61784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212000" r="-61784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312000" r="-6178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u="sng" dirty="0"/>
                  <a:t>How about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30</a:t>
                </a: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  <a:blipFill>
                <a:blip r:embed="rId4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4720" t="-9333" r="-377640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3117" t="-9333" r="-64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4927" t="-107895" r="-61917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210667" r="-61917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310667" r="-61917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CB187F2E-6540-4302-A412-3C58180CD630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5B3885-F464-4EBE-AD24-F3F2D033552F}"/>
              </a:ext>
            </a:extLst>
          </p:cNvPr>
          <p:cNvSpPr/>
          <p:nvPr/>
        </p:nvSpPr>
        <p:spPr>
          <a:xfrm>
            <a:off x="9406647" y="2291945"/>
            <a:ext cx="2785352" cy="1511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7CA4-C244-4CFE-813D-7FD54BA1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does MLE suggest?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Maximum likelihood estimate will try a variety of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each time judging how well that value work with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It will rate each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and report the most likely value back to us.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Assume it reports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  <m:r>
                      <a:rPr lang="en-GB" sz="2800" b="1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GB" sz="28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25.3</m:t>
                    </m:r>
                  </m:oMath>
                </a14:m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=75+25.3=100.3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Round up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101 animals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  <a:blipFill>
                <a:blip r:embed="rId2"/>
                <a:stretch>
                  <a:fillRect l="-1789" t="-2506" r="-1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8C078EC-C749-4C09-A727-4A5D69E7374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91C6F-2153-4041-8C32-837F8093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77" y="1325563"/>
            <a:ext cx="5217611" cy="55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11DA-AED3-43BA-B386-BFBC077A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MLE to estimate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MLE estimates all parameters;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</a:t>
                </a:r>
              </a:p>
              <a:p>
                <a:pPr lvl="2"/>
                <a:r>
                  <a:rPr lang="en-GB" dirty="0"/>
                  <a:t>For however many different capture probabilities we have, e.g.,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𝑆𝑎𝑙𝑙𝑦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𝐵𝑎𝑟𝑟𝑦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𝑎𝑟𝑟𝑦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</a:t>
                </a:r>
              </a:p>
              <a:p>
                <a:r>
                  <a:rPr lang="en-GB" dirty="0"/>
                  <a:t>MLE needs to find a </a:t>
                </a:r>
                <a:r>
                  <a:rPr lang="en-GB" u="sng" dirty="0"/>
                  <a:t>combination</a:t>
                </a:r>
                <a:r>
                  <a:rPr lang="en-GB" dirty="0"/>
                  <a:t> of values for all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parameters</a:t>
                </a:r>
                <a:r>
                  <a:rPr lang="en-GB" b="1" i="1" dirty="0"/>
                  <a:t> </a:t>
                </a:r>
                <a:r>
                  <a:rPr lang="en-GB" dirty="0"/>
                  <a:t>that works best with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observed data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  <a:blipFill>
                <a:blip r:embed="rId2"/>
                <a:stretch>
                  <a:fillRect l="-2228" t="-2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DFE2078-AC13-491B-AAAC-54B41F77DFA7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group of people playing in a playground&#10;&#10;Description automatically generated with low confidence">
            <a:extLst>
              <a:ext uri="{FF2B5EF4-FFF2-40B4-BE49-F238E27FC236}">
                <a16:creationId xmlns:a16="http://schemas.microsoft.com/office/drawing/2014/main" id="{FA2CE5C4-6D38-47C5-9C50-A6495617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17" y="1634468"/>
            <a:ext cx="6281228" cy="418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/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/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/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blipFill>
                <a:blip r:embed="rId6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/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3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B48-F8BF-4A74-9842-D6FDE75B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We extend from Lincoln-Petersen to more sophisticated K-samples models</a:t>
                </a:r>
              </a:p>
              <a:p>
                <a:pPr lvl="1"/>
                <a:r>
                  <a:rPr lang="en-GB" dirty="0"/>
                  <a:t>Allows us to vary the probability of capture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), so it does not need to be constant</a:t>
                </a:r>
              </a:p>
              <a:p>
                <a:r>
                  <a:rPr lang="en-GB" dirty="0"/>
                  <a:t>Animals “flip biased coins to decide if they will be caught”</a:t>
                </a:r>
              </a:p>
              <a:p>
                <a:pPr lvl="1"/>
                <a:r>
                  <a:rPr lang="en-GB" dirty="0"/>
                  <a:t>We need to know how many animals we never caught to estimate what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</a:t>
                </a:r>
              </a:p>
              <a:p>
                <a:r>
                  <a:rPr lang="en-GB" dirty="0"/>
                  <a:t>At the same time, to estimate how many animals </a:t>
                </a:r>
                <a:r>
                  <a:rPr lang="en-GB" i="1" dirty="0"/>
                  <a:t>we never caught </a:t>
                </a:r>
                <a:r>
                  <a:rPr lang="en-GB" dirty="0"/>
                  <a:t>we need to know the capture probability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the parameter for the number never caught</a:t>
                </a:r>
              </a:p>
              <a:p>
                <a:r>
                  <a:rPr lang="en-GB" dirty="0"/>
                  <a:t>Maximum Likelihood Estimation does the actual work, we just describe how we think we world </a:t>
                </a:r>
                <a:r>
                  <a:rPr lang="en-GB" i="1" dirty="0"/>
                  <a:t>might</a:t>
                </a:r>
                <a:r>
                  <a:rPr lang="en-GB" dirty="0"/>
                  <a:t> work (i.e., what was the </a:t>
                </a:r>
                <a:r>
                  <a:rPr lang="en-GB" i="1" dirty="0"/>
                  <a:t>process</a:t>
                </a:r>
                <a:r>
                  <a:rPr lang="en-GB" dirty="0"/>
                  <a:t> that determined if an animal entered our trap).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12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651DEF5-8110-430A-B22F-3FBBB7C3E18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57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Wide variety of models available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A81B-EC10-40CE-9088-C423A20A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Lincoln-Peterson model (2 occasions)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Allows estimation of population size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But has restrictive model assumptions</a:t>
            </a:r>
          </a:p>
          <a:p>
            <a:pPr lvl="1"/>
            <a:r>
              <a:rPr lang="en-GB" dirty="0"/>
              <a:t>General K-samples models (&gt;2 occasions/samples)</a:t>
            </a:r>
          </a:p>
          <a:p>
            <a:pPr lvl="2"/>
            <a:r>
              <a:rPr lang="en-GB" dirty="0"/>
              <a:t>Allows 3 key sources of variation in capture rate to be accounted for:</a:t>
            </a:r>
          </a:p>
          <a:p>
            <a:pPr lvl="3"/>
            <a:r>
              <a:rPr lang="en-GB" dirty="0"/>
              <a:t>Time</a:t>
            </a:r>
          </a:p>
          <a:p>
            <a:pPr lvl="3"/>
            <a:r>
              <a:rPr lang="en-GB" dirty="0"/>
              <a:t>Heterogeneity</a:t>
            </a:r>
          </a:p>
          <a:p>
            <a:pPr lvl="3"/>
            <a:r>
              <a:rPr lang="en-GB" dirty="0"/>
              <a:t>Behaviour</a:t>
            </a:r>
          </a:p>
          <a:p>
            <a:r>
              <a:rPr lang="en-GB" b="1" i="1" dirty="0">
                <a:solidFill>
                  <a:schemeClr val="bg1">
                    <a:lumMod val="65000"/>
                  </a:schemeClr>
                </a:solidFill>
              </a:rPr>
              <a:t>Open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Used to estimate individual survival rather than population size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More on this next week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43018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A4D-5ED3-4E61-A577-87B8B529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Otis CMR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 </a:t>
                </a:r>
                <a:r>
                  <a:rPr lang="en-GB" dirty="0"/>
                  <a:t>where all individuals have the same capture probability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 </a:t>
                </a:r>
                <a:r>
                  <a:rPr lang="en-GB" dirty="0"/>
                  <a:t>where capture probability varies over time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GB" dirty="0"/>
                  <a:t> where behavioural responses of animals affect capture probability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GB" dirty="0"/>
                  <a:t>, for a total of six different hypotheses to test.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 </a:t>
                </a:r>
                <a:r>
                  <a:rPr lang="en-GB" dirty="0"/>
                  <a:t>where you model individual heterogeneity in capture probabilities, but we won’t use this model)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440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Closed capture-mark-recapture models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4" name="Picture 3" descr="A white goat with a yellow tag&#10;&#10;Description automatically generated with medium confidence">
            <a:extLst>
              <a:ext uri="{FF2B5EF4-FFF2-40B4-BE49-F238E27FC236}">
                <a16:creationId xmlns:a16="http://schemas.microsoft.com/office/drawing/2014/main" id="{69936F81-9B53-4D3D-9F31-EA7A7A7D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6" y="1288472"/>
            <a:ext cx="5249723" cy="50200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4C6D73B-366D-4DAD-B201-DCDEA1B3C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681" y="1443206"/>
                <a:ext cx="5696988" cy="463731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Closed CMR models:</a:t>
                </a:r>
              </a:p>
              <a:p>
                <a:r>
                  <a:rPr lang="en-GB" dirty="0"/>
                  <a:t>Estimate capture probability</a:t>
                </a:r>
              </a:p>
              <a:p>
                <a:pPr lvl="1"/>
                <a:r>
                  <a:rPr lang="en-GB" b="1" i="1" dirty="0">
                    <a:solidFill>
                      <a:srgbClr val="7030A0"/>
                    </a:solidFill>
                  </a:rPr>
                  <a:t>Imperfect detection</a:t>
                </a:r>
              </a:p>
              <a:p>
                <a:r>
                  <a:rPr lang="en-GB" i="1" dirty="0"/>
                  <a:t>Estimate number of animals never caught</a:t>
                </a:r>
              </a:p>
              <a:p>
                <a:pPr lvl="1"/>
                <a:r>
                  <a:rPr lang="en-GB" b="1" i="1" dirty="0">
                    <a:solidFill>
                      <a:srgbClr val="7030A0"/>
                    </a:solidFill>
                  </a:rPr>
                  <a:t>Using capture probabilities</a:t>
                </a:r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i="1" dirty="0"/>
                  <a:t>Total population = </a:t>
                </a:r>
                <a:br>
                  <a:rPr lang="en-GB" i="1" dirty="0"/>
                </a:br>
                <a:r>
                  <a:rPr lang="en-GB" i="1" dirty="0"/>
                  <a:t>number of animals caught + </a:t>
                </a:r>
                <a:br>
                  <a:rPr lang="en-GB" i="1" dirty="0"/>
                </a:br>
                <a:r>
                  <a:rPr lang="en-GB" i="1" dirty="0"/>
                  <a:t>number of animals not caught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</p:txBody>
          </p:sp>
        </mc:Choice>
        <mc:Fallback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4C6D73B-366D-4DAD-B201-DCDEA1B3C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1" y="1443206"/>
                <a:ext cx="5696988" cy="4637319"/>
              </a:xfrm>
              <a:blipFill>
                <a:blip r:embed="rId3"/>
                <a:stretch>
                  <a:fillRect l="-1925" t="-2763"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9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9B6A-5A6B-4886-859F-ACBEF88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Capture history of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5F5DE-B8BA-4D5D-9E56-1F90116A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731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Lincoln-Peterson model only cares if </a:t>
            </a:r>
            <a:r>
              <a:rPr lang="en-GB" b="1" i="1" dirty="0">
                <a:solidFill>
                  <a:srgbClr val="7030A0"/>
                </a:solidFill>
              </a:rPr>
              <a:t>any animal </a:t>
            </a:r>
            <a:r>
              <a:rPr lang="en-GB" dirty="0"/>
              <a:t>has been previously marked</a:t>
            </a:r>
          </a:p>
          <a:p>
            <a:pPr lvl="1"/>
            <a:r>
              <a:rPr lang="en-GB" dirty="0"/>
              <a:t>But if we trap for &gt; 2 occasions, we can take into account when </a:t>
            </a:r>
            <a:r>
              <a:rPr lang="en-GB" b="1" i="1" dirty="0">
                <a:solidFill>
                  <a:srgbClr val="7030A0"/>
                </a:solidFill>
              </a:rPr>
              <a:t>individuals </a:t>
            </a:r>
            <a:r>
              <a:rPr lang="en-GB" dirty="0"/>
              <a:t>were caught.</a:t>
            </a:r>
          </a:p>
          <a:p>
            <a:pPr lvl="1"/>
            <a:endParaRPr lang="en-GB" dirty="0"/>
          </a:p>
          <a:p>
            <a:r>
              <a:rPr lang="en-GB" b="1" i="1" dirty="0">
                <a:solidFill>
                  <a:srgbClr val="7030A0"/>
                </a:solidFill>
              </a:rPr>
              <a:t>Uniquely marking individuals</a:t>
            </a:r>
            <a:r>
              <a:rPr lang="en-GB" b="1" i="1" dirty="0"/>
              <a:t> </a:t>
            </a:r>
            <a:r>
              <a:rPr lang="en-GB" dirty="0"/>
              <a:t>allows us to build unique capture histories for each individual:</a:t>
            </a:r>
          </a:p>
          <a:p>
            <a:pPr lvl="1"/>
            <a:r>
              <a:rPr lang="en-GB" dirty="0"/>
              <a:t>A capture history looks like: 1001</a:t>
            </a:r>
          </a:p>
          <a:p>
            <a:pPr lvl="1"/>
            <a:r>
              <a:rPr lang="en-GB" dirty="0"/>
              <a:t>1001 means Sally was captured on 1</a:t>
            </a:r>
            <a:r>
              <a:rPr lang="en-GB" baseline="30000" dirty="0"/>
              <a:t>st</a:t>
            </a:r>
            <a:r>
              <a:rPr lang="en-GB" dirty="0"/>
              <a:t> and 4</a:t>
            </a:r>
            <a:r>
              <a:rPr lang="en-GB" baseline="30000" dirty="0"/>
              <a:t>th</a:t>
            </a:r>
            <a:r>
              <a:rPr lang="en-GB" dirty="0"/>
              <a:t> occasion, but not on the 2</a:t>
            </a:r>
            <a:r>
              <a:rPr lang="en-GB" baseline="30000" dirty="0"/>
              <a:t>nd</a:t>
            </a:r>
            <a:r>
              <a:rPr lang="en-GB" dirty="0"/>
              <a:t> or 3</a:t>
            </a:r>
            <a:r>
              <a:rPr lang="en-GB" baseline="30000" dirty="0"/>
              <a:t>rd</a:t>
            </a:r>
            <a:r>
              <a:rPr lang="en-GB" dirty="0"/>
              <a:t> </a:t>
            </a:r>
            <a:endParaRPr lang="en-GB" sz="4300" baseline="30000" dirty="0"/>
          </a:p>
          <a:p>
            <a:endParaRPr lang="en-GB" dirty="0"/>
          </a:p>
          <a:p>
            <a:r>
              <a:rPr lang="en-GB" dirty="0"/>
              <a:t>Same assumptions as Lincoln-Peterson </a:t>
            </a:r>
            <a:r>
              <a:rPr lang="en-GB" b="1" i="1" dirty="0"/>
              <a:t>except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Capture probabilities (p) don’t have to be identical</a:t>
            </a:r>
          </a:p>
          <a:p>
            <a:pPr lvl="1"/>
            <a:r>
              <a:rPr lang="en-GB" dirty="0"/>
              <a:t>Requires more than 1 recapture occasion (i.e., &gt; 2 days of trapping)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1522030-1597-4132-B15B-0525474884FF}"/>
              </a:ext>
            </a:extLst>
          </p:cNvPr>
          <p:cNvSpPr/>
          <p:nvPr/>
        </p:nvSpPr>
        <p:spPr>
          <a:xfrm>
            <a:off x="4784687" y="12955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6758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We’re still assuming a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8" y="2534199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6" y="1520231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17" y="2953817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closed, we assume that there is a short time between surveys, where no reproduction or death occurs and no individuals enter or leave the site</a:t>
            </a:r>
          </a:p>
        </p:txBody>
      </p:sp>
    </p:spTree>
    <p:extLst>
      <p:ext uri="{BB962C8B-B14F-4D97-AF65-F5344CB8AC3E}">
        <p14:creationId xmlns:p14="http://schemas.microsoft.com/office/powerpoint/2010/main" val="340957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A173-4CC0-4287-8600-139AFF0E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a hustler tossing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probability of a fair coin landing on heads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0.5 (i.e., 50%)</a:t>
                </a:r>
              </a:p>
              <a:p>
                <a:r>
                  <a:rPr lang="en-GB" dirty="0"/>
                  <a:t>What is the probability of the same coin landing on tails?</a:t>
                </a:r>
              </a:p>
              <a:p>
                <a:r>
                  <a:rPr lang="en-GB" dirty="0"/>
                  <a:t>If I used a biased coin, 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0.7, what is the probability of it landing on tails?</a:t>
                </a:r>
              </a:p>
              <a:p>
                <a:pPr lvl="1"/>
                <a:r>
                  <a:rPr lang="en-GB" dirty="0"/>
                  <a:t>(1 - </a:t>
                </a:r>
                <a14:m>
                  <m:oMath xmlns:m="http://schemas.openxmlformats.org/officeDocument/2006/math"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the probability of the coin </a:t>
                </a:r>
                <a:r>
                  <a:rPr lang="en-GB" b="1" i="1" dirty="0"/>
                  <a:t>not landing on heads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By default this is the probability of it landing on tails</a:t>
                </a:r>
              </a:p>
              <a:p>
                <a:pPr lvl="1"/>
                <a:r>
                  <a:rPr lang="en-GB" dirty="0"/>
                  <a:t>Because of this we don’t need to estimate the </a:t>
                </a:r>
                <a:r>
                  <a:rPr lang="en-GB" b="1" i="1" dirty="0"/>
                  <a:t>tails probability</a:t>
                </a:r>
                <a:r>
                  <a:rPr lang="en-GB" dirty="0"/>
                  <a:t>, just the heads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  <a:blipFill>
                <a:blip r:embed="rId2"/>
                <a:stretch>
                  <a:fillRect l="-842" t="-3546" b="-2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E3B8D9F4-587A-4AA6-BC53-00EFDBC8D125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AE255D1F-88C5-48A6-BA47-B7DC3232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69" y="1349018"/>
            <a:ext cx="2349303" cy="2349303"/>
          </a:xfrm>
          <a:prstGeom prst="rect">
            <a:avLst/>
          </a:prstGeom>
        </p:spPr>
      </p:pic>
      <p:pic>
        <p:nvPicPr>
          <p:cNvPr id="6" name="Picture 5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0CA17264-E75F-42FA-80FB-28DAEAFFA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52" y="1349018"/>
            <a:ext cx="2349303" cy="23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</p:spPr>
            <p:txBody>
              <a:bodyPr/>
              <a:lstStyle/>
              <a:p>
                <a:r>
                  <a:rPr lang="en-GB" dirty="0"/>
                  <a:t>Extends on Lincoln-Peterson model</a:t>
                </a:r>
              </a:p>
              <a:p>
                <a:r>
                  <a:rPr lang="en-GB" dirty="0"/>
                  <a:t>Except, we now directly estimate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probability, which is the same for all individuals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 (more later)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  <a:blipFill>
                <a:blip r:embed="rId3"/>
                <a:stretch>
                  <a:fillRect l="-986" t="-4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32" y="4661555"/>
            <a:ext cx="1775933" cy="1775933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79" y="4662955"/>
            <a:ext cx="1775933" cy="1773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/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/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ADDF9D9-A460-4E39-BB3A-80E11B2182FC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92214A2-F4E5-4EC2-8677-37B1A09D9505}"/>
              </a:ext>
            </a:extLst>
          </p:cNvPr>
          <p:cNvSpPr/>
          <p:nvPr/>
        </p:nvSpPr>
        <p:spPr>
          <a:xfrm>
            <a:off x="3135082" y="4560012"/>
            <a:ext cx="6328958" cy="2000586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0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6" grpId="0"/>
      <p:bldP spid="17" grpId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</TotalTime>
  <Words>2002</Words>
  <Application>Microsoft Office PowerPoint</Application>
  <PresentationFormat>Widescreen</PresentationFormat>
  <Paragraphs>513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 Light</vt:lpstr>
      <vt:lpstr>Arial</vt:lpstr>
      <vt:lpstr>Calibri</vt:lpstr>
      <vt:lpstr>Cambria Math</vt:lpstr>
      <vt:lpstr>Office Theme</vt:lpstr>
      <vt:lpstr>A better way to estimate population sizes</vt:lpstr>
      <vt:lpstr>A tangent: Why is imperfect detection important?</vt:lpstr>
      <vt:lpstr>Wide variety of models available to estimate N ̂ </vt:lpstr>
      <vt:lpstr>The Otis CMR models</vt:lpstr>
      <vt:lpstr>Closed capture-mark-recapture models</vt:lpstr>
      <vt:lpstr>Capture history of individuals</vt:lpstr>
      <vt:lpstr>We’re still assuming a closed population</vt:lpstr>
      <vt:lpstr>A tangent: a hustler tossing coins</vt:lpstr>
      <vt:lpstr>Equal capture model (or Mo)</vt:lpstr>
      <vt:lpstr>Equal capture model (or Mo)</vt:lpstr>
      <vt:lpstr>Time dependent model (or Mt)</vt:lpstr>
      <vt:lpstr>Time dependent model (or Mt)</vt:lpstr>
      <vt:lpstr>Heterogeneity model (or Mh)</vt:lpstr>
      <vt:lpstr>Heterogeneity model (or Mh)</vt:lpstr>
      <vt:lpstr>Behavioural model (or Mb)</vt:lpstr>
      <vt:lpstr>Behavioural model (or Mb)</vt:lpstr>
      <vt:lpstr>Capture probability by hand</vt:lpstr>
      <vt:lpstr>How do we go from p to N ̂</vt:lpstr>
      <vt:lpstr>How do we estimate f_0?</vt:lpstr>
      <vt:lpstr>How do we estimate f_0?</vt:lpstr>
      <vt:lpstr>Rating values by “eye”</vt:lpstr>
      <vt:lpstr>What does MLE suggest?</vt:lpstr>
      <vt:lpstr>Using MLE to estimate parameters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way to estimate population sizes</dc:title>
  <dc:creator>Deon Roos</dc:creator>
  <cp:lastModifiedBy>Deon Roos</cp:lastModifiedBy>
  <cp:revision>65</cp:revision>
  <dcterms:created xsi:type="dcterms:W3CDTF">2020-12-30T15:13:55Z</dcterms:created>
  <dcterms:modified xsi:type="dcterms:W3CDTF">2021-11-07T12:47:56Z</dcterms:modified>
</cp:coreProperties>
</file>